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2"/>
  </p:notesMasterIdLst>
  <p:sldIdLst>
    <p:sldId id="257" r:id="rId5"/>
    <p:sldId id="264" r:id="rId6"/>
    <p:sldId id="287" r:id="rId7"/>
    <p:sldId id="260" r:id="rId8"/>
    <p:sldId id="261" r:id="rId9"/>
    <p:sldId id="262" r:id="rId10"/>
    <p:sldId id="288" r:id="rId11"/>
    <p:sldId id="258" r:id="rId12"/>
    <p:sldId id="259" r:id="rId13"/>
    <p:sldId id="267" r:id="rId14"/>
    <p:sldId id="269" r:id="rId15"/>
    <p:sldId id="278" r:id="rId16"/>
    <p:sldId id="263" r:id="rId17"/>
    <p:sldId id="265" r:id="rId18"/>
    <p:sldId id="266" r:id="rId19"/>
    <p:sldId id="271" r:id="rId20"/>
    <p:sldId id="279" r:id="rId21"/>
    <p:sldId id="268" r:id="rId22"/>
    <p:sldId id="274" r:id="rId23"/>
    <p:sldId id="280" r:id="rId24"/>
    <p:sldId id="281" r:id="rId25"/>
    <p:sldId id="275" r:id="rId26"/>
    <p:sldId id="285" r:id="rId27"/>
    <p:sldId id="276" r:id="rId28"/>
    <p:sldId id="283" r:id="rId29"/>
    <p:sldId id="282" r:id="rId30"/>
    <p:sldId id="286" r:id="rId3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327A"/>
    <a:srgbClr val="984081"/>
    <a:srgbClr val="BC1E3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623A7D-EF72-4009-8D81-2DBE43AA5C2B}" v="7" dt="2022-03-14T10:21:34.4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018" autoAdjust="0"/>
    <p:restoredTop sz="87551"/>
  </p:normalViewPr>
  <p:slideViewPr>
    <p:cSldViewPr snapToGrid="0">
      <p:cViewPr varScale="1">
        <p:scale>
          <a:sx n="75" d="100"/>
          <a:sy n="75" d="100"/>
        </p:scale>
        <p:origin x="168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10.png>
</file>

<file path=ppt/media/image2.jpg>
</file>

<file path=ppt/media/image3.jpg>
</file>

<file path=ppt/media/image4.png>
</file>

<file path=ppt/media/image40.png>
</file>

<file path=ppt/media/image5.jpeg>
</file>

<file path=ppt/media/image6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BAD064-9B06-4B49-83B8-08695C08CDF6}" type="datetimeFigureOut">
              <a:rPr lang="en-NL" smtClean="0"/>
              <a:t>30/09/2025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A496DB-B105-C540-8BF6-B07808592D0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56934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 savannah and desert</a:t>
            </a:r>
          </a:p>
          <a:p>
            <a:r>
              <a:rPr lang="en-US" dirty="0"/>
              <a:t>A</a:t>
            </a:r>
            <a:r>
              <a:rPr lang="en-NL" dirty="0"/>
              <a:t>t border growth limited by water, but soil high water infiltration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L" dirty="0"/>
              <a:t>Model of plant density (P), and soil water (W).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496DB-B105-C540-8BF6-B07808592D00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87437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group of birds flying over a body of water&#10;&#10;Description automatically generated with medium confidence">
            <a:extLst>
              <a:ext uri="{FF2B5EF4-FFF2-40B4-BE49-F238E27FC236}">
                <a16:creationId xmlns:a16="http://schemas.microsoft.com/office/drawing/2014/main" id="{B66D64C8-A5AE-4A2B-BB5A-93E30002B6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4" t="7745" r="1132" b="33994"/>
          <a:stretch/>
        </p:blipFill>
        <p:spPr>
          <a:xfrm>
            <a:off x="0" y="1242000"/>
            <a:ext cx="12192000" cy="5616000"/>
          </a:xfrm>
          <a:prstGeom prst="rect">
            <a:avLst/>
          </a:prstGeom>
        </p:spPr>
      </p:pic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77A29682-3984-4384-9698-8102A68B887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4225" y="5183816"/>
            <a:ext cx="5701724" cy="468000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98408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Subtitle</a:t>
            </a:r>
            <a:endParaRPr lang="nl-NL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766F0A61-8B84-425C-97C3-56E832A37E8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4222" y="3862616"/>
            <a:ext cx="5701727" cy="1321200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None/>
              <a:defRPr sz="5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err="1"/>
              <a:t>Titel</a:t>
            </a:r>
            <a:endParaRPr lang="nl-NL" dirty="0"/>
          </a:p>
        </p:txBody>
      </p:sp>
      <p:sp>
        <p:nvSpPr>
          <p:cNvPr id="14" name="Tijdelijke aanduiding voor tekst 2">
            <a:extLst>
              <a:ext uri="{FF2B5EF4-FFF2-40B4-BE49-F238E27FC236}">
                <a16:creationId xmlns:a16="http://schemas.microsoft.com/office/drawing/2014/main" id="{A76A3F40-9249-457B-B03A-F8A52A222C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4225" y="5617175"/>
            <a:ext cx="5701726" cy="36512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Name</a:t>
            </a:r>
            <a:endParaRPr lang="nl-NL" dirty="0"/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B810FF82-1794-41DD-902D-4253082FC78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65" y="455497"/>
            <a:ext cx="2874270" cy="631708"/>
          </a:xfrm>
          <a:prstGeom prst="rect">
            <a:avLst/>
          </a:prstGeom>
        </p:spPr>
      </p:pic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05A9B481-882E-4D47-80F5-7B5BE683E4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464" y="344638"/>
            <a:ext cx="2510971" cy="681362"/>
          </a:xfrm>
          <a:prstGeom prst="rect">
            <a:avLst/>
          </a:prstGeom>
        </p:spPr>
      </p:pic>
      <p:sp>
        <p:nvSpPr>
          <p:cNvPr id="17" name="Tijdelijke aanduiding voor tekst 2">
            <a:extLst>
              <a:ext uri="{FF2B5EF4-FFF2-40B4-BE49-F238E27FC236}">
                <a16:creationId xmlns:a16="http://schemas.microsoft.com/office/drawing/2014/main" id="{59CC3ACD-19D7-4A27-A2ED-23A5E4D4DB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4223" y="5982300"/>
            <a:ext cx="5701726" cy="36512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Date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88843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E2567-F275-4642-AA16-22FEB31A8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9829"/>
            <a:ext cx="10515600" cy="856342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93327A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77D98-6CB8-4ADB-A3F7-8C4233666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6800"/>
            <a:ext cx="10515600" cy="4296229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4C24773-F881-444C-AC2D-B9B8842095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65" y="455497"/>
            <a:ext cx="2874270" cy="631708"/>
          </a:xfrm>
          <a:prstGeom prst="rect">
            <a:avLst/>
          </a:prstGeom>
        </p:spPr>
      </p:pic>
      <p:pic>
        <p:nvPicPr>
          <p:cNvPr id="8" name="Picture 7" descr="Qr code&#10;&#10;Description automatically generated">
            <a:extLst>
              <a:ext uri="{FF2B5EF4-FFF2-40B4-BE49-F238E27FC236}">
                <a16:creationId xmlns:a16="http://schemas.microsoft.com/office/drawing/2014/main" id="{160C7892-2C02-4985-B0CA-8706FED710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464" y="344638"/>
            <a:ext cx="2510971" cy="68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640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83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2307/3546592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F813E-C0AB-42EE-AD0F-107D8093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/>
              <a:t>Computer lab</a:t>
            </a:r>
            <a:br>
              <a:rPr lang="nl-NL" dirty="0"/>
            </a:br>
            <a:r>
              <a:rPr lang="nl-NL" dirty="0" err="1"/>
              <a:t>Vegetation</a:t>
            </a:r>
            <a:r>
              <a:rPr lang="nl-NL" dirty="0"/>
              <a:t> </a:t>
            </a:r>
            <a:r>
              <a:rPr lang="nl-NL" dirty="0" err="1"/>
              <a:t>catastrophes</a:t>
            </a:r>
            <a:endParaRPr lang="nl-NL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8428EAC-8597-9830-FEA5-AD49302F8610}"/>
              </a:ext>
            </a:extLst>
          </p:cNvPr>
          <p:cNvSpPr txBox="1">
            <a:spLocks/>
          </p:cNvSpPr>
          <p:nvPr/>
        </p:nvSpPr>
        <p:spPr>
          <a:xfrm>
            <a:off x="152586" y="6065900"/>
            <a:ext cx="5541818" cy="58203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L" sz="1800" dirty="0"/>
              <a:t>Hanna ten Brink</a:t>
            </a:r>
          </a:p>
          <a:p>
            <a:pPr marL="0" indent="0">
              <a:buNone/>
            </a:pPr>
            <a:r>
              <a:rPr lang="en-NL" sz="1800" dirty="0"/>
              <a:t>30 September 2025</a:t>
            </a:r>
          </a:p>
        </p:txBody>
      </p:sp>
    </p:spTree>
    <p:extLst>
      <p:ext uri="{BB962C8B-B14F-4D97-AF65-F5344CB8AC3E}">
        <p14:creationId xmlns:p14="http://schemas.microsoft.com/office/powerpoint/2010/main" val="981957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421B6-49FE-5060-EB1A-143C7EE0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Bifurcation over grazing when water infiltration is high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27A0CD-1695-4186-331D-863857309217}"/>
              </a:ext>
            </a:extLst>
          </p:cNvPr>
          <p:cNvSpPr txBox="1"/>
          <p:nvPr/>
        </p:nvSpPr>
        <p:spPr>
          <a:xfrm>
            <a:off x="3048000" y="26624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NL" dirty="0"/>
              <a:t>0 = 0.9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7AC04D-EE8F-EFA7-FC40-69DB7C160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031" y="2649085"/>
            <a:ext cx="6977938" cy="420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0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6B4D9-231C-69BB-49F2-C21C705C7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808E4F4-9874-CDB3-4261-A9BF5E03B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59" y="2205295"/>
            <a:ext cx="6505787" cy="39241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9780FC-5724-C4CC-74C4-91B6CD8FF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615" y="951689"/>
            <a:ext cx="10515600" cy="856342"/>
          </a:xfrm>
        </p:spPr>
        <p:txBody>
          <a:bodyPr/>
          <a:lstStyle/>
          <a:p>
            <a:pPr algn="ctr"/>
            <a:r>
              <a:rPr lang="en-NL" sz="3000" dirty="0"/>
              <a:t>Bifurcation over grazing when water infiltration is high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89E1D5-949A-08D7-7E1B-BF8BAEE8B66D}"/>
              </a:ext>
            </a:extLst>
          </p:cNvPr>
          <p:cNvSpPr txBox="1"/>
          <p:nvPr/>
        </p:nvSpPr>
        <p:spPr>
          <a:xfrm>
            <a:off x="3048000" y="139589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NL" dirty="0"/>
              <a:t>0 = 0.9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87E444-6B0B-1F73-F7BC-87FE3C621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190" y="4167358"/>
            <a:ext cx="4293117" cy="25895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AE8A7E-0B4A-BB51-1598-C48D559BBB22}"/>
              </a:ext>
            </a:extLst>
          </p:cNvPr>
          <p:cNvCxnSpPr>
            <a:cxnSpLocks/>
          </p:cNvCxnSpPr>
          <p:nvPr/>
        </p:nvCxnSpPr>
        <p:spPr>
          <a:xfrm flipV="1">
            <a:off x="2080946" y="2675467"/>
            <a:ext cx="0" cy="2578218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B3A71961-108B-FF4C-8236-45F41FD230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3386" r="5098"/>
          <a:stretch>
            <a:fillRect/>
          </a:stretch>
        </p:blipFill>
        <p:spPr>
          <a:xfrm>
            <a:off x="6723346" y="1154197"/>
            <a:ext cx="5468654" cy="335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5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2DA81-714B-9BD0-9FF9-8EC491A54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59718EA-32BE-FACC-50FD-5206369E9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36" y="2253318"/>
            <a:ext cx="6505787" cy="39241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97179-20E8-E128-CC5E-A91B766A4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615" y="951689"/>
            <a:ext cx="10515600" cy="856342"/>
          </a:xfrm>
        </p:spPr>
        <p:txBody>
          <a:bodyPr/>
          <a:lstStyle/>
          <a:p>
            <a:pPr algn="ctr"/>
            <a:r>
              <a:rPr lang="en-NL" sz="3000" dirty="0"/>
              <a:t>Bifurcation over grazing when water infiltration is high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CD8356-565D-CD45-E8E8-B65693FCD4E3}"/>
              </a:ext>
            </a:extLst>
          </p:cNvPr>
          <p:cNvSpPr txBox="1"/>
          <p:nvPr/>
        </p:nvSpPr>
        <p:spPr>
          <a:xfrm>
            <a:off x="3048000" y="139589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NL" dirty="0"/>
              <a:t>0 = 0.9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553DE0E-EB7C-F7F6-E1BD-FDF9652429F7}"/>
              </a:ext>
            </a:extLst>
          </p:cNvPr>
          <p:cNvCxnSpPr>
            <a:cxnSpLocks/>
          </p:cNvCxnSpPr>
          <p:nvPr/>
        </p:nvCxnSpPr>
        <p:spPr>
          <a:xfrm flipV="1">
            <a:off x="4872340" y="2820472"/>
            <a:ext cx="0" cy="2421490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E7C32D0-AF0B-F063-D0CF-B62DB27AF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8954" y="4031217"/>
            <a:ext cx="4540178" cy="27385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C03C6E-AB74-6C31-3DB4-6C81AB9652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34"/>
          <a:stretch>
            <a:fillRect/>
          </a:stretch>
        </p:blipFill>
        <p:spPr>
          <a:xfrm>
            <a:off x="6858000" y="1186736"/>
            <a:ext cx="5334001" cy="326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293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D2991-47CA-EC0E-9215-DC7749BA1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Isoclines for low water infiltration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375CE3-0E83-6637-A5E9-39A33EAA3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856" y="1554348"/>
            <a:ext cx="8922326" cy="53817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458BEF-1787-A5C3-98DE-FEF3EF0D6BA9}"/>
              </a:ext>
            </a:extLst>
          </p:cNvPr>
          <p:cNvSpPr txBox="1"/>
          <p:nvPr/>
        </p:nvSpPr>
        <p:spPr>
          <a:xfrm>
            <a:off x="4194465" y="2226024"/>
            <a:ext cx="3609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/>
              <a:t>b = 0</a:t>
            </a:r>
          </a:p>
        </p:txBody>
      </p:sp>
    </p:spTree>
    <p:extLst>
      <p:ext uri="{BB962C8B-B14F-4D97-AF65-F5344CB8AC3E}">
        <p14:creationId xmlns:p14="http://schemas.microsoft.com/office/powerpoint/2010/main" val="1849736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42180-B8B9-EA2D-EF73-90143A209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D890A-FD65-709D-1EFE-349C7E305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406" y="1109684"/>
            <a:ext cx="10515600" cy="856342"/>
          </a:xfrm>
        </p:spPr>
        <p:txBody>
          <a:bodyPr/>
          <a:lstStyle/>
          <a:p>
            <a:pPr algn="ctr"/>
            <a:r>
              <a:rPr lang="en-NL" sz="4000" dirty="0"/>
              <a:t>Isoclines for low water infiltration and grazing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B702DD-E4F7-B912-85A8-4264BA74625D}"/>
              </a:ext>
            </a:extLst>
          </p:cNvPr>
          <p:cNvSpPr txBox="1"/>
          <p:nvPr/>
        </p:nvSpPr>
        <p:spPr>
          <a:xfrm>
            <a:off x="4194465" y="2226024"/>
            <a:ext cx="3609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/>
              <a:t>b = 0.27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11F813-4ABF-5D3B-F44E-257E7BB58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086" y="1537855"/>
            <a:ext cx="8820241" cy="532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380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EF913-4EDB-8213-192F-87A46C2BC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2738"/>
            <a:ext cx="10515600" cy="856342"/>
          </a:xfrm>
        </p:spPr>
        <p:txBody>
          <a:bodyPr/>
          <a:lstStyle/>
          <a:p>
            <a:pPr algn="ctr"/>
            <a:r>
              <a:rPr lang="en-NL" dirty="0"/>
              <a:t>Timeseries for low water infiltration and grazing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CCDAB5-A4C2-200F-5BB5-0A24B2046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3409043"/>
            <a:ext cx="5684921" cy="3429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C44981-00D7-7102-1F7A-7CB9708ED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02" y="3409043"/>
            <a:ext cx="5791201" cy="34931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4335ED-A904-F413-8165-DAE006B27CF8}"/>
              </a:ext>
            </a:extLst>
          </p:cNvPr>
          <p:cNvSpPr txBox="1"/>
          <p:nvPr/>
        </p:nvSpPr>
        <p:spPr>
          <a:xfrm>
            <a:off x="4170949" y="2627806"/>
            <a:ext cx="3609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/>
              <a:t>b = 0.27</a:t>
            </a:r>
          </a:p>
          <a:p>
            <a:pPr algn="ctr"/>
            <a:r>
              <a:rPr lang="en-US" dirty="0"/>
              <a:t>W</a:t>
            </a:r>
            <a:r>
              <a:rPr lang="en-NL" dirty="0"/>
              <a:t>0 = 0.2</a:t>
            </a:r>
          </a:p>
        </p:txBody>
      </p:sp>
    </p:spTree>
    <p:extLst>
      <p:ext uri="{BB962C8B-B14F-4D97-AF65-F5344CB8AC3E}">
        <p14:creationId xmlns:p14="http://schemas.microsoft.com/office/powerpoint/2010/main" val="3396374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6C2DBE-227F-7567-02F0-F17940210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0C043-5C46-B054-254F-9825EC5EA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8476"/>
            <a:ext cx="10515600" cy="856342"/>
          </a:xfrm>
        </p:spPr>
        <p:txBody>
          <a:bodyPr/>
          <a:lstStyle/>
          <a:p>
            <a:pPr algn="ctr"/>
            <a:r>
              <a:rPr lang="en-NL" sz="3000" dirty="0"/>
              <a:t>Bifurcation over grazing when water infiltration is low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718994-E0E8-9DFD-1A41-1E8394F0B7C3}"/>
              </a:ext>
            </a:extLst>
          </p:cNvPr>
          <p:cNvSpPr txBox="1"/>
          <p:nvPr/>
        </p:nvSpPr>
        <p:spPr>
          <a:xfrm>
            <a:off x="3048000" y="159196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NL" dirty="0"/>
              <a:t>0 = 0.2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5B15C7-6E5F-2F57-6276-E051F2965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692" y="1777670"/>
            <a:ext cx="8150248" cy="491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20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755F0-400E-3CB7-394C-1A6A69F57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03F0E-367C-256B-A2CD-8752F2E73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8476"/>
            <a:ext cx="10515600" cy="856342"/>
          </a:xfrm>
        </p:spPr>
        <p:txBody>
          <a:bodyPr/>
          <a:lstStyle/>
          <a:p>
            <a:pPr algn="ctr"/>
            <a:r>
              <a:rPr lang="en-NL" sz="3000" dirty="0"/>
              <a:t>Bifurcation over grazing when water infiltration is low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6CF1D9-BF0D-9DF7-24CB-122728238CEE}"/>
              </a:ext>
            </a:extLst>
          </p:cNvPr>
          <p:cNvSpPr txBox="1"/>
          <p:nvPr/>
        </p:nvSpPr>
        <p:spPr>
          <a:xfrm>
            <a:off x="3048000" y="159196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NL" dirty="0"/>
              <a:t>0 = 0.2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ABF50F-D0D6-8ABE-7B0C-A3DBDAE2E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276" y="1654505"/>
            <a:ext cx="4682824" cy="282456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1DF073F-A1B4-E834-3C42-A09707A74877}"/>
              </a:ext>
            </a:extLst>
          </p:cNvPr>
          <p:cNvCxnSpPr>
            <a:cxnSpLocks/>
          </p:cNvCxnSpPr>
          <p:nvPr/>
        </p:nvCxnSpPr>
        <p:spPr>
          <a:xfrm flipV="1">
            <a:off x="3044911" y="1961292"/>
            <a:ext cx="0" cy="1922495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0B51954-6E35-BF76-E973-CF1DF516A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967" y="2075250"/>
            <a:ext cx="3985272" cy="24038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8DAE69-8C4F-D4E3-E8FC-8C872385B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4279303"/>
            <a:ext cx="4127306" cy="24894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45BA12-439E-3B0F-EE91-6E80650AF0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774" y="4005908"/>
            <a:ext cx="5033828" cy="303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441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9FB8B-12DA-DFCB-1774-699B391F0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Two-parameter plot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298778-7398-FC48-B405-4ADB1D26F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154" y="2024743"/>
            <a:ext cx="7501692" cy="452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519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A635D-8ECF-4A4F-6E2E-04E07EC8C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51A94-632B-E5D7-7A5F-D0CBEF8B8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Two-parameter plot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310870-73AE-42DF-D6C0-DBA134DDD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154" y="2024743"/>
            <a:ext cx="7501692" cy="45248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C12D1E-8ED7-A2D5-142E-0C0CC70DC376}"/>
              </a:ext>
            </a:extLst>
          </p:cNvPr>
          <p:cNvSpPr txBox="1"/>
          <p:nvPr/>
        </p:nvSpPr>
        <p:spPr>
          <a:xfrm>
            <a:off x="3820886" y="3233057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NL" dirty="0"/>
              <a:t>ersistence of plants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038F73-989B-16B6-834F-EA11F959880C}"/>
              </a:ext>
            </a:extLst>
          </p:cNvPr>
          <p:cNvSpPr txBox="1"/>
          <p:nvPr/>
        </p:nvSpPr>
        <p:spPr>
          <a:xfrm>
            <a:off x="7609832" y="4651830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No</a:t>
            </a:r>
            <a:r>
              <a:rPr lang="en-NL" dirty="0"/>
              <a:t> plants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A1CBA4-DC86-A1CB-3AB3-295BE56708B6}"/>
              </a:ext>
            </a:extLst>
          </p:cNvPr>
          <p:cNvSpPr txBox="1"/>
          <p:nvPr/>
        </p:nvSpPr>
        <p:spPr>
          <a:xfrm>
            <a:off x="5949761" y="5138839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Bistability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526917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57697-3375-DDCE-7343-6CE347192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4235"/>
            <a:ext cx="10515600" cy="856342"/>
          </a:xfrm>
        </p:spPr>
        <p:txBody>
          <a:bodyPr/>
          <a:lstStyle/>
          <a:p>
            <a:pPr algn="ctr"/>
            <a:r>
              <a:rPr lang="en-NL" dirty="0"/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B05F96-670A-6868-2648-AC59E8BE245A}"/>
              </a:ext>
            </a:extLst>
          </p:cNvPr>
          <p:cNvSpPr txBox="1"/>
          <p:nvPr/>
        </p:nvSpPr>
        <p:spPr>
          <a:xfrm>
            <a:off x="277836" y="5689770"/>
            <a:ext cx="96258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Rietkerk, M., Van Den Bosch, F., &amp; Van De Koppel, J. (1997). Site-Specific Properties and Irreversible Vegetation Changes in Semi-Arid Grazing Systems. </a:t>
            </a:r>
            <a:r>
              <a:rPr lang="en-US" i="1" dirty="0"/>
              <a:t>Oikos</a:t>
            </a:r>
            <a:r>
              <a:rPr lang="en-US" dirty="0"/>
              <a:t>, </a:t>
            </a:r>
            <a:r>
              <a:rPr lang="en-US" i="1" dirty="0"/>
              <a:t>80</a:t>
            </a:r>
            <a:r>
              <a:rPr lang="en-US" dirty="0"/>
              <a:t>(2), 241. </a:t>
            </a:r>
            <a:r>
              <a:rPr lang="en-US" dirty="0">
                <a:hlinkClick r:id="rId3"/>
              </a:rPr>
              <a:t>https://doi.org/10.2307/3546592</a:t>
            </a:r>
            <a:endParaRPr lang="en-US" dirty="0">
              <a:effectLst/>
            </a:endParaRPr>
          </a:p>
        </p:txBody>
      </p:sp>
      <p:pic>
        <p:nvPicPr>
          <p:cNvPr id="8" name="Picture 7" descr="A map of the world&#10;&#10;AI-generated content may be incorrect.">
            <a:extLst>
              <a:ext uri="{FF2B5EF4-FFF2-40B4-BE49-F238E27FC236}">
                <a16:creationId xmlns:a16="http://schemas.microsoft.com/office/drawing/2014/main" id="{021E2F1F-F31A-CC9B-49E4-1403DFA60B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65" y="2009223"/>
            <a:ext cx="4191000" cy="3340100"/>
          </a:xfrm>
          <a:prstGeom prst="rect">
            <a:avLst/>
          </a:prstGeom>
        </p:spPr>
      </p:pic>
      <p:pic>
        <p:nvPicPr>
          <p:cNvPr id="10" name="Picture 9" descr="A group of people riding cattle in a desert&#10;&#10;AI-generated content may be incorrect.">
            <a:extLst>
              <a:ext uri="{FF2B5EF4-FFF2-40B4-BE49-F238E27FC236}">
                <a16:creationId xmlns:a16="http://schemas.microsoft.com/office/drawing/2014/main" id="{8452B74B-A290-BE02-0505-73771CB2EF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09223"/>
            <a:ext cx="4369093" cy="327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66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6FF5E-0842-ADAD-3570-BE06617F4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20D2A-276C-B077-15A4-8939218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Two-parameter plot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DD5989-9A2A-1415-C9D5-A0E1370F4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1829"/>
            <a:ext cx="6109649" cy="36851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9D642E-A664-87DC-8BD8-DB66A95E3471}"/>
              </a:ext>
            </a:extLst>
          </p:cNvPr>
          <p:cNvSpPr txBox="1"/>
          <p:nvPr/>
        </p:nvSpPr>
        <p:spPr>
          <a:xfrm>
            <a:off x="1340278" y="4086087"/>
            <a:ext cx="224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NL" dirty="0"/>
              <a:t>ersistence of plants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F7AEBC-410C-9197-0729-B66BCF4F476E}"/>
              </a:ext>
            </a:extLst>
          </p:cNvPr>
          <p:cNvSpPr txBox="1"/>
          <p:nvPr/>
        </p:nvSpPr>
        <p:spPr>
          <a:xfrm>
            <a:off x="4395103" y="4864390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No</a:t>
            </a:r>
            <a:r>
              <a:rPr lang="en-NL" dirty="0"/>
              <a:t> plants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08B2C7-57C7-9841-A811-57F8A80FF1B3}"/>
              </a:ext>
            </a:extLst>
          </p:cNvPr>
          <p:cNvSpPr txBox="1"/>
          <p:nvPr/>
        </p:nvSpPr>
        <p:spPr>
          <a:xfrm>
            <a:off x="2680557" y="5138839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Bistability</a:t>
            </a:r>
            <a:endParaRPr lang="en-NL" dirty="0"/>
          </a:p>
        </p:txBody>
      </p:sp>
      <p:pic>
        <p:nvPicPr>
          <p:cNvPr id="6" name="Content Placeholder 8">
            <a:extLst>
              <a:ext uri="{FF2B5EF4-FFF2-40B4-BE49-F238E27FC236}">
                <a16:creationId xmlns:a16="http://schemas.microsoft.com/office/drawing/2014/main" id="{A8E8014F-7937-4A8F-3228-75382D00F0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09649" y="2679757"/>
            <a:ext cx="5467567" cy="3297898"/>
          </a:xfr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742E12-220D-2F0B-6312-D9907CA21524}"/>
              </a:ext>
            </a:extLst>
          </p:cNvPr>
          <p:cNvCxnSpPr>
            <a:cxnSpLocks/>
          </p:cNvCxnSpPr>
          <p:nvPr/>
        </p:nvCxnSpPr>
        <p:spPr>
          <a:xfrm>
            <a:off x="735465" y="3743109"/>
            <a:ext cx="4915058" cy="0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1196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E1380-8622-531D-8795-E81878227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19E3E-9A51-CCFA-CBE4-58C6AF5AA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Two-parameter plot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47D9A1-2171-064A-D2D6-FF3EEC470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1829"/>
            <a:ext cx="6109649" cy="36851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9F91B8-7A3F-A73A-0AF9-8C830D937879}"/>
              </a:ext>
            </a:extLst>
          </p:cNvPr>
          <p:cNvSpPr txBox="1"/>
          <p:nvPr/>
        </p:nvSpPr>
        <p:spPr>
          <a:xfrm>
            <a:off x="1340278" y="4086087"/>
            <a:ext cx="224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NL" dirty="0"/>
              <a:t>ersistence of plants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ECB628-8A0E-3105-1466-38FBD39E9E1A}"/>
              </a:ext>
            </a:extLst>
          </p:cNvPr>
          <p:cNvSpPr txBox="1"/>
          <p:nvPr/>
        </p:nvSpPr>
        <p:spPr>
          <a:xfrm>
            <a:off x="4395103" y="4864390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No</a:t>
            </a:r>
            <a:r>
              <a:rPr lang="en-NL" dirty="0"/>
              <a:t> plants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110794-CA23-EF5C-7888-D78DCAFFEA11}"/>
              </a:ext>
            </a:extLst>
          </p:cNvPr>
          <p:cNvSpPr txBox="1"/>
          <p:nvPr/>
        </p:nvSpPr>
        <p:spPr>
          <a:xfrm>
            <a:off x="2680557" y="5138839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Bistability</a:t>
            </a:r>
            <a:endParaRPr lang="en-NL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CC0559F-973E-D5C4-0144-78194BCA3FEC}"/>
              </a:ext>
            </a:extLst>
          </p:cNvPr>
          <p:cNvCxnSpPr>
            <a:cxnSpLocks/>
          </p:cNvCxnSpPr>
          <p:nvPr/>
        </p:nvCxnSpPr>
        <p:spPr>
          <a:xfrm>
            <a:off x="700296" y="5142286"/>
            <a:ext cx="4915058" cy="0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EC39AA3-1776-DBE0-DC29-A00399DFE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965" y="2711477"/>
            <a:ext cx="5533430" cy="333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92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A1067D-E15E-7308-9EBF-A2E7D78DD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F2DCD-5F4F-1C0D-685D-7CDBBA510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sz="3000" dirty="0"/>
              <a:t>Challenge: Sketch a bifurcation over W0 for b = 0.1</a:t>
            </a:r>
            <a:br>
              <a:rPr lang="en-NL" sz="3000" dirty="0"/>
            </a:br>
            <a:r>
              <a:rPr lang="en-NL" sz="2400" dirty="0"/>
              <a:t>You can use the computer to check</a:t>
            </a:r>
            <a:endParaRPr lang="en-NL" sz="3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A7EDFA-C163-1289-7C89-E30D3A60C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154" y="2024743"/>
            <a:ext cx="7501692" cy="45248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DFF94E-6708-C36C-014D-0181F820A696}"/>
              </a:ext>
            </a:extLst>
          </p:cNvPr>
          <p:cNvSpPr txBox="1"/>
          <p:nvPr/>
        </p:nvSpPr>
        <p:spPr>
          <a:xfrm>
            <a:off x="3820886" y="3233057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NL" dirty="0"/>
              <a:t>ersistence of plants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FEF1D4-4291-ABC2-942C-EE5A4CDBAF96}"/>
              </a:ext>
            </a:extLst>
          </p:cNvPr>
          <p:cNvSpPr txBox="1"/>
          <p:nvPr/>
        </p:nvSpPr>
        <p:spPr>
          <a:xfrm>
            <a:off x="7609832" y="4651830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No</a:t>
            </a:r>
            <a:r>
              <a:rPr lang="en-NL" dirty="0"/>
              <a:t> plants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7B36CA-B799-EE1E-3D63-4319217435C6}"/>
              </a:ext>
            </a:extLst>
          </p:cNvPr>
          <p:cNvSpPr txBox="1"/>
          <p:nvPr/>
        </p:nvSpPr>
        <p:spPr>
          <a:xfrm>
            <a:off x="5949761" y="5138839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Bistability</a:t>
            </a:r>
            <a:endParaRPr lang="en-NL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57A190-A2AE-7E38-81C4-A5429D5EA400}"/>
              </a:ext>
            </a:extLst>
          </p:cNvPr>
          <p:cNvCxnSpPr>
            <a:cxnSpLocks/>
          </p:cNvCxnSpPr>
          <p:nvPr/>
        </p:nvCxnSpPr>
        <p:spPr>
          <a:xfrm flipV="1">
            <a:off x="4601149" y="2628900"/>
            <a:ext cx="0" cy="3018105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37237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9AB21-B895-E404-4EFD-51BC4A9FD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6B184DC-530C-269D-36FE-124C275E8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1829"/>
            <a:ext cx="6109649" cy="368518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A89CEFA-456C-0D45-DA40-FD9B23E46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9829"/>
            <a:ext cx="10515600" cy="856342"/>
          </a:xfrm>
        </p:spPr>
        <p:txBody>
          <a:bodyPr/>
          <a:lstStyle/>
          <a:p>
            <a:pPr algn="ctr"/>
            <a:r>
              <a:rPr lang="en-NL" sz="3000" dirty="0"/>
              <a:t>Challenge: Sketch a bifurcation over W0 for b = 0.1</a:t>
            </a:r>
            <a:br>
              <a:rPr lang="en-NL" sz="3000" dirty="0"/>
            </a:br>
            <a:r>
              <a:rPr lang="en-NL" sz="2400" dirty="0"/>
              <a:t>You can use the computer to check</a:t>
            </a:r>
            <a:endParaRPr lang="en-NL" sz="3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1D2AEF-C109-CC27-69DD-3DC96AD59EC0}"/>
              </a:ext>
            </a:extLst>
          </p:cNvPr>
          <p:cNvSpPr txBox="1"/>
          <p:nvPr/>
        </p:nvSpPr>
        <p:spPr>
          <a:xfrm>
            <a:off x="1340278" y="4086087"/>
            <a:ext cx="224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NL" dirty="0"/>
              <a:t>ersistence of plants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4EF801-DB00-099F-3A81-FEBD158FA16B}"/>
              </a:ext>
            </a:extLst>
          </p:cNvPr>
          <p:cNvSpPr txBox="1"/>
          <p:nvPr/>
        </p:nvSpPr>
        <p:spPr>
          <a:xfrm>
            <a:off x="4381454" y="4606338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No</a:t>
            </a:r>
            <a:r>
              <a:rPr lang="en-NL" dirty="0"/>
              <a:t> plants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286578-9CCF-763C-9076-0B1725C6CBC0}"/>
              </a:ext>
            </a:extLst>
          </p:cNvPr>
          <p:cNvSpPr txBox="1"/>
          <p:nvPr/>
        </p:nvSpPr>
        <p:spPr>
          <a:xfrm>
            <a:off x="2680557" y="5138839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Bistability</a:t>
            </a:r>
            <a:endParaRPr lang="en-NL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0272063-C80F-2134-16BA-EBA8320C5A83}"/>
              </a:ext>
            </a:extLst>
          </p:cNvPr>
          <p:cNvCxnSpPr>
            <a:cxnSpLocks/>
          </p:cNvCxnSpPr>
          <p:nvPr/>
        </p:nvCxnSpPr>
        <p:spPr>
          <a:xfrm>
            <a:off x="1828799" y="3071446"/>
            <a:ext cx="0" cy="2518787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8719B951-10D3-E9BC-05C8-66E9B46708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55125" y="2862729"/>
            <a:ext cx="5281023" cy="3185379"/>
          </a:xfrm>
        </p:spPr>
      </p:pic>
    </p:spTree>
    <p:extLst>
      <p:ext uri="{BB962C8B-B14F-4D97-AF65-F5344CB8AC3E}">
        <p14:creationId xmlns:p14="http://schemas.microsoft.com/office/powerpoint/2010/main" val="2440522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A0E12-6B38-B65C-9F38-AE76682DD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1689364-1B6F-FEC0-F72A-1F326770B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154" y="2024743"/>
            <a:ext cx="7501692" cy="45248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15D97B-AF42-95AD-25F2-22EB7A39EE25}"/>
              </a:ext>
            </a:extLst>
          </p:cNvPr>
          <p:cNvSpPr txBox="1"/>
          <p:nvPr/>
        </p:nvSpPr>
        <p:spPr>
          <a:xfrm>
            <a:off x="3820886" y="3233057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NL" dirty="0"/>
              <a:t>ersistence of plants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80C5DD-3012-052A-97C4-1C8076D3F7A1}"/>
              </a:ext>
            </a:extLst>
          </p:cNvPr>
          <p:cNvSpPr txBox="1"/>
          <p:nvPr/>
        </p:nvSpPr>
        <p:spPr>
          <a:xfrm>
            <a:off x="7609832" y="4651830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No</a:t>
            </a:r>
            <a:r>
              <a:rPr lang="en-NL" dirty="0"/>
              <a:t> plants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5CE510-96FB-C568-F0B3-9A57CED0F176}"/>
              </a:ext>
            </a:extLst>
          </p:cNvPr>
          <p:cNvSpPr txBox="1"/>
          <p:nvPr/>
        </p:nvSpPr>
        <p:spPr>
          <a:xfrm>
            <a:off x="5949761" y="5138839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Bistability</a:t>
            </a:r>
            <a:endParaRPr lang="en-NL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760CFE-165E-05BF-57DF-74C80D433562}"/>
              </a:ext>
            </a:extLst>
          </p:cNvPr>
          <p:cNvCxnSpPr>
            <a:cxnSpLocks/>
          </p:cNvCxnSpPr>
          <p:nvPr/>
        </p:nvCxnSpPr>
        <p:spPr>
          <a:xfrm flipV="1">
            <a:off x="7311692" y="2514600"/>
            <a:ext cx="117808" cy="3148734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8BEA8C75-D2A6-8EE9-2D73-2DC9F14D2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9829"/>
            <a:ext cx="10515600" cy="856342"/>
          </a:xfrm>
        </p:spPr>
        <p:txBody>
          <a:bodyPr/>
          <a:lstStyle/>
          <a:p>
            <a:pPr algn="ctr"/>
            <a:r>
              <a:rPr lang="en-NL" sz="3000" dirty="0"/>
              <a:t>Challenge: Sketch a bifurcation over W0 for b = 0.3</a:t>
            </a:r>
            <a:br>
              <a:rPr lang="en-NL" sz="3000" dirty="0"/>
            </a:br>
            <a:r>
              <a:rPr lang="en-NL" sz="2400" dirty="0"/>
              <a:t>You can use the computer to check</a:t>
            </a:r>
            <a:endParaRPr lang="en-NL" sz="3000" dirty="0"/>
          </a:p>
        </p:txBody>
      </p:sp>
    </p:spTree>
    <p:extLst>
      <p:ext uri="{BB962C8B-B14F-4D97-AF65-F5344CB8AC3E}">
        <p14:creationId xmlns:p14="http://schemas.microsoft.com/office/powerpoint/2010/main" val="755786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C6EA7-87FE-B876-D5FA-42953FF7C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AAFC8C9-525E-7AF7-09F0-F0811CBC5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1829"/>
            <a:ext cx="6109649" cy="368518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A06F30E-F4CE-D18F-2FC5-CCD6F0D81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9829"/>
            <a:ext cx="10515600" cy="856342"/>
          </a:xfrm>
        </p:spPr>
        <p:txBody>
          <a:bodyPr/>
          <a:lstStyle/>
          <a:p>
            <a:pPr algn="ctr"/>
            <a:r>
              <a:rPr lang="en-NL" sz="3000" dirty="0"/>
              <a:t>Challenge: Sketch a bifurcation over W0 for b = 0.3</a:t>
            </a:r>
            <a:br>
              <a:rPr lang="en-NL" sz="3000" dirty="0"/>
            </a:br>
            <a:r>
              <a:rPr lang="en-NL" sz="2400" dirty="0"/>
              <a:t>You can use the computer to check</a:t>
            </a:r>
            <a:endParaRPr lang="en-NL" sz="3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0BB0EE-C8D3-7543-097C-A7C5362CE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037" y="2532509"/>
            <a:ext cx="6375963" cy="38458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2FD419-21B3-2EB0-72AD-66B28B2801A4}"/>
              </a:ext>
            </a:extLst>
          </p:cNvPr>
          <p:cNvSpPr txBox="1"/>
          <p:nvPr/>
        </p:nvSpPr>
        <p:spPr>
          <a:xfrm>
            <a:off x="1340278" y="4086087"/>
            <a:ext cx="224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NL" dirty="0"/>
              <a:t>ersistence of plants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E470C6-2027-F9A3-B40D-681CDBD58187}"/>
              </a:ext>
            </a:extLst>
          </p:cNvPr>
          <p:cNvSpPr txBox="1"/>
          <p:nvPr/>
        </p:nvSpPr>
        <p:spPr>
          <a:xfrm>
            <a:off x="4381454" y="4606338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No</a:t>
            </a:r>
            <a:r>
              <a:rPr lang="en-NL" dirty="0"/>
              <a:t> plants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DBA264-C7C7-AF7E-251F-F3746E290900}"/>
              </a:ext>
            </a:extLst>
          </p:cNvPr>
          <p:cNvSpPr txBox="1"/>
          <p:nvPr/>
        </p:nvSpPr>
        <p:spPr>
          <a:xfrm>
            <a:off x="2680557" y="5138839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Bistability</a:t>
            </a:r>
            <a:endParaRPr lang="en-NL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6B02522-87D1-4C73-2933-43B6B6BA2117}"/>
              </a:ext>
            </a:extLst>
          </p:cNvPr>
          <p:cNvCxnSpPr>
            <a:cxnSpLocks/>
          </p:cNvCxnSpPr>
          <p:nvPr/>
        </p:nvCxnSpPr>
        <p:spPr>
          <a:xfrm flipH="1">
            <a:off x="4032738" y="3048000"/>
            <a:ext cx="82062" cy="24601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4D532EA-E23D-4027-E6C4-C931577B2164}"/>
              </a:ext>
            </a:extLst>
          </p:cNvPr>
          <p:cNvCxnSpPr/>
          <p:nvPr/>
        </p:nvCxnSpPr>
        <p:spPr>
          <a:xfrm>
            <a:off x="8857281" y="5083444"/>
            <a:ext cx="1286360" cy="488197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7456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06A50-DB36-0380-3625-54EA8D364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10060CC-AC87-647A-2958-7E57B2CE3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154" y="2024743"/>
            <a:ext cx="7501692" cy="45248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0D8DD9-13DE-8E67-43DE-ED516D77805D}"/>
              </a:ext>
            </a:extLst>
          </p:cNvPr>
          <p:cNvSpPr txBox="1"/>
          <p:nvPr/>
        </p:nvSpPr>
        <p:spPr>
          <a:xfrm>
            <a:off x="3820886" y="3233057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NL" dirty="0"/>
              <a:t>ersistence of plants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4903A0-B141-D83D-E9C3-CDEDC2552AAB}"/>
              </a:ext>
            </a:extLst>
          </p:cNvPr>
          <p:cNvSpPr txBox="1"/>
          <p:nvPr/>
        </p:nvSpPr>
        <p:spPr>
          <a:xfrm>
            <a:off x="7609832" y="4651830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No</a:t>
            </a:r>
            <a:r>
              <a:rPr lang="en-NL" dirty="0"/>
              <a:t> plants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0C4FE8-0B17-5FC2-6E14-FD7A96817696}"/>
              </a:ext>
            </a:extLst>
          </p:cNvPr>
          <p:cNvSpPr txBox="1"/>
          <p:nvPr/>
        </p:nvSpPr>
        <p:spPr>
          <a:xfrm>
            <a:off x="5949761" y="5138839"/>
            <a:ext cx="243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Bistability</a:t>
            </a:r>
            <a:endParaRPr lang="en-NL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9EFC021-F776-D988-36CE-B7A300DF9290}"/>
              </a:ext>
            </a:extLst>
          </p:cNvPr>
          <p:cNvCxnSpPr>
            <a:cxnSpLocks/>
          </p:cNvCxnSpPr>
          <p:nvPr/>
        </p:nvCxnSpPr>
        <p:spPr>
          <a:xfrm flipV="1">
            <a:off x="7760797" y="2502877"/>
            <a:ext cx="117808" cy="3148734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08EF5ADC-252B-EAD6-6454-6E1ACAD9F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9829"/>
            <a:ext cx="10515600" cy="856342"/>
          </a:xfrm>
        </p:spPr>
        <p:txBody>
          <a:bodyPr/>
          <a:lstStyle/>
          <a:p>
            <a:pPr algn="ctr"/>
            <a:r>
              <a:rPr lang="en-NL" sz="3000" dirty="0"/>
              <a:t>Challenge: Sketch a bifurcation over W0 for b = 0.33</a:t>
            </a:r>
            <a:br>
              <a:rPr lang="en-NL" sz="3000" dirty="0"/>
            </a:br>
            <a:r>
              <a:rPr lang="en-NL" sz="2400" dirty="0"/>
              <a:t>You can use the computer to check</a:t>
            </a:r>
            <a:endParaRPr lang="en-NL" sz="3000" dirty="0"/>
          </a:p>
        </p:txBody>
      </p:sp>
    </p:spTree>
    <p:extLst>
      <p:ext uri="{BB962C8B-B14F-4D97-AF65-F5344CB8AC3E}">
        <p14:creationId xmlns:p14="http://schemas.microsoft.com/office/powerpoint/2010/main" val="3028201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5F45E-F6D2-BE09-A79F-8B486FEBB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34FC6D7-8C88-3F1A-206E-7C4DCF670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1829"/>
            <a:ext cx="6109649" cy="368518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C3CF2FA-75AD-D68A-D94F-15E7A368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9829"/>
            <a:ext cx="10515600" cy="856342"/>
          </a:xfrm>
        </p:spPr>
        <p:txBody>
          <a:bodyPr/>
          <a:lstStyle/>
          <a:p>
            <a:pPr algn="ctr"/>
            <a:r>
              <a:rPr lang="en-NL" sz="3000" dirty="0"/>
              <a:t>Challenge: Sketch a bifurcation over W0 for b = 0.33</a:t>
            </a:r>
            <a:br>
              <a:rPr lang="en-NL" sz="3000" dirty="0"/>
            </a:br>
            <a:r>
              <a:rPr lang="en-NL" sz="2400" dirty="0"/>
              <a:t>You can use the computer to check</a:t>
            </a:r>
            <a:endParaRPr lang="en-NL" sz="3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C7F5F7-2B79-207E-DD82-172059448578}"/>
              </a:ext>
            </a:extLst>
          </p:cNvPr>
          <p:cNvSpPr txBox="1"/>
          <p:nvPr/>
        </p:nvSpPr>
        <p:spPr>
          <a:xfrm>
            <a:off x="1340278" y="4086087"/>
            <a:ext cx="224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NL" dirty="0"/>
              <a:t>ersistence of plants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AC8EA2-0AB7-57FB-0AB7-0EB07874879C}"/>
              </a:ext>
            </a:extLst>
          </p:cNvPr>
          <p:cNvSpPr txBox="1"/>
          <p:nvPr/>
        </p:nvSpPr>
        <p:spPr>
          <a:xfrm>
            <a:off x="4381454" y="4606338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No</a:t>
            </a:r>
            <a:r>
              <a:rPr lang="en-NL" dirty="0"/>
              <a:t> plants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A39E18-B5A9-BC0E-BB66-6C40411BFD60}"/>
              </a:ext>
            </a:extLst>
          </p:cNvPr>
          <p:cNvSpPr txBox="1"/>
          <p:nvPr/>
        </p:nvSpPr>
        <p:spPr>
          <a:xfrm>
            <a:off x="2680557" y="5138839"/>
            <a:ext cx="171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Bistability</a:t>
            </a:r>
            <a:endParaRPr lang="en-NL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89E9B2F-E27D-A3D1-3D09-572E44BD16BA}"/>
              </a:ext>
            </a:extLst>
          </p:cNvPr>
          <p:cNvCxnSpPr>
            <a:cxnSpLocks/>
          </p:cNvCxnSpPr>
          <p:nvPr/>
        </p:nvCxnSpPr>
        <p:spPr>
          <a:xfrm flipH="1">
            <a:off x="4381999" y="3048000"/>
            <a:ext cx="82062" cy="24601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68ACD23-E6C8-D670-1F20-BF1BDAB14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5551" y="2621829"/>
            <a:ext cx="5763170" cy="347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34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CB5B1-E02B-E8B7-7EF5-62CC48316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sz="3000" dirty="0"/>
              <a:t>Water infiltration in the absence of plants depends on soil type</a:t>
            </a:r>
          </a:p>
        </p:txBody>
      </p:sp>
      <p:pic>
        <p:nvPicPr>
          <p:cNvPr id="5" name="Content Placeholder 4" descr="A close-up of a sandy area&#10;&#10;AI-generated content may be incorrect.">
            <a:extLst>
              <a:ext uri="{FF2B5EF4-FFF2-40B4-BE49-F238E27FC236}">
                <a16:creationId xmlns:a16="http://schemas.microsoft.com/office/drawing/2014/main" id="{AD9FE5F8-D99E-4263-2F7B-1CFEE0CBA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55"/>
          <a:stretch>
            <a:fillRect/>
          </a:stretch>
        </p:blipFill>
        <p:spPr>
          <a:xfrm>
            <a:off x="6855502" y="2395369"/>
            <a:ext cx="4863537" cy="3651053"/>
          </a:xfrm>
        </p:spPr>
      </p:pic>
      <p:pic>
        <p:nvPicPr>
          <p:cNvPr id="7" name="Picture 6" descr="A close-up of a cracked ground&#10;&#10;AI-generated content may be incorrect.">
            <a:extLst>
              <a:ext uri="{FF2B5EF4-FFF2-40B4-BE49-F238E27FC236}">
                <a16:creationId xmlns:a16="http://schemas.microsoft.com/office/drawing/2014/main" id="{5455E64A-C9C0-E454-E11E-4F58F876E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50" y="2395368"/>
            <a:ext cx="4868072" cy="365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81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A7A3A-F30A-0BD0-A56E-E9196324D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B4DB8D-068B-112A-9003-6706E69602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𝑑𝑊</m:t>
                          </m:r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𝑅</m:t>
                      </m:r>
                      <m:f>
                        <m:f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nl-NL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sub>
                      </m:sSub>
                      <m:f>
                        <m:f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br>
                  <a:rPr lang="nl-NL" b="0" dirty="0"/>
                </a:br>
                <a:endParaRPr lang="nl-NL" b="0" dirty="0"/>
              </a:p>
              <a:p>
                <a:pPr marL="0" indent="0">
                  <a:buNone/>
                </a:pPr>
                <a:endParaRPr lang="en-NL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NL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𝑑𝑃</m:t>
                          </m:r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nl-NL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sub>
                      </m:sSub>
                      <m:f>
                        <m:fPr>
                          <m:ctrlPr>
                            <a:rPr lang="nl-NL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𝑑𝑃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𝑏𝑃</m:t>
                      </m:r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B4DB8D-068B-112A-9003-6706E69602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62" t="-294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8734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0A32DA-EE9B-05BD-2EA2-FEB0A5A48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D3A19-CA8A-D3C3-DE23-0FDA24A9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EB26D9-3DCC-646B-2036-1FBD26C7C8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𝑑𝑊</m:t>
                          </m:r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𝑅</m:t>
                      </m:r>
                      <m:f>
                        <m:f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nl-NL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sub>
                      </m:sSub>
                      <m:f>
                        <m:f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br>
                  <a:rPr lang="nl-NL" b="0" dirty="0"/>
                </a:br>
                <a:endParaRPr lang="nl-NL" b="0" dirty="0"/>
              </a:p>
              <a:p>
                <a:pPr marL="0" indent="0">
                  <a:buNone/>
                </a:pPr>
                <a:endParaRPr lang="en-NL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NL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𝑑𝑃</m:t>
                          </m:r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nl-NL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sub>
                      </m:sSub>
                      <m:f>
                        <m:fPr>
                          <m:ctrlPr>
                            <a:rPr lang="nl-NL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𝑑𝑃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𝑏𝑃</m:t>
                      </m:r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EB26D9-3DCC-646B-2036-1FBD26C7C8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62" t="-294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35D5F5A8-F0D4-7C22-6CCC-29490093E433}"/>
              </a:ext>
            </a:extLst>
          </p:cNvPr>
          <p:cNvSpPr/>
          <p:nvPr/>
        </p:nvSpPr>
        <p:spPr>
          <a:xfrm>
            <a:off x="1869897" y="2321960"/>
            <a:ext cx="1880170" cy="904125"/>
          </a:xfrm>
          <a:prstGeom prst="rect">
            <a:avLst/>
          </a:prstGeom>
          <a:solidFill>
            <a:schemeClr val="accent1"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06274A-6367-D3CD-40A9-F179EED8002B}"/>
              </a:ext>
            </a:extLst>
          </p:cNvPr>
          <p:cNvSpPr/>
          <p:nvPr/>
        </p:nvSpPr>
        <p:spPr>
          <a:xfrm>
            <a:off x="8166224" y="2309679"/>
            <a:ext cx="1880170" cy="904125"/>
          </a:xfrm>
          <a:prstGeom prst="rect">
            <a:avLst/>
          </a:prstGeom>
          <a:solidFill>
            <a:schemeClr val="accent1"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Water infiltration</a:t>
            </a:r>
          </a:p>
        </p:txBody>
      </p:sp>
    </p:spTree>
    <p:extLst>
      <p:ext uri="{BB962C8B-B14F-4D97-AF65-F5344CB8AC3E}">
        <p14:creationId xmlns:p14="http://schemas.microsoft.com/office/powerpoint/2010/main" val="3223452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74EA7-8D8C-CC12-E8BA-83B2AA061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Plot of water infiltration</a:t>
            </a:r>
          </a:p>
        </p:txBody>
      </p:sp>
      <p:pic>
        <p:nvPicPr>
          <p:cNvPr id="5" name="Content Placeholder 4" descr="A diagram of a plant density&#10;&#10;AI-generated content may be incorrect.">
            <a:extLst>
              <a:ext uri="{FF2B5EF4-FFF2-40B4-BE49-F238E27FC236}">
                <a16:creationId xmlns:a16="http://schemas.microsoft.com/office/drawing/2014/main" id="{8515E07E-5565-65F8-FFDE-7FB6FDBAB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381" y="2393227"/>
            <a:ext cx="5052291" cy="4318343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C43832A-3444-56DE-75FA-7DE284340254}"/>
                  </a:ext>
                </a:extLst>
              </p:cNvPr>
              <p:cNvSpPr txBox="1"/>
              <p:nvPr/>
            </p:nvSpPr>
            <p:spPr>
              <a:xfrm>
                <a:off x="-235528" y="2543747"/>
                <a:ext cx="4073237" cy="8540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f>
                        <m:fPr>
                          <m:ctrlPr>
                            <a:rPr lang="nl-NL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nl-NL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nl-NL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sz="24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nl-NL" sz="2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nl-NL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nl-NL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NL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C43832A-3444-56DE-75FA-7DE2843402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35528" y="2543747"/>
                <a:ext cx="4073237" cy="854016"/>
              </a:xfrm>
              <a:prstGeom prst="rect">
                <a:avLst/>
              </a:prstGeom>
              <a:blipFill>
                <a:blip r:embed="rId3"/>
                <a:stretch>
                  <a:fillRect b="-147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5463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8A0500-C886-370A-63FF-485FF5E1D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2B14-BFB4-ECE9-C005-0E780F8C1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372A08-51E9-1CFF-F15A-018AC26E11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𝑑𝑊</m:t>
                          </m:r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𝑅</m:t>
                      </m:r>
                      <m:f>
                        <m:f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nl-NL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sub>
                      </m:sSub>
                      <m:f>
                        <m:f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br>
                  <a:rPr lang="nl-NL" b="0" dirty="0"/>
                </a:br>
                <a:endParaRPr lang="nl-NL" b="0" dirty="0"/>
              </a:p>
              <a:p>
                <a:pPr marL="0" indent="0">
                  <a:buNone/>
                </a:pPr>
                <a:endParaRPr lang="en-NL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NL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𝑑𝑃</m:t>
                          </m:r>
                        </m:num>
                        <m:den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nl-NL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sub>
                      </m:sSub>
                      <m:f>
                        <m:fPr>
                          <m:ctrlPr>
                            <a:rPr lang="nl-NL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N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𝑑𝑃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𝑏𝑃</m:t>
                      </m:r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372A08-51E9-1CFF-F15A-018AC26E11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62" t="-294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09EA32F-6F1A-2391-2DCD-2C5C03F4F485}"/>
              </a:ext>
            </a:extLst>
          </p:cNvPr>
          <p:cNvSpPr/>
          <p:nvPr/>
        </p:nvSpPr>
        <p:spPr>
          <a:xfrm>
            <a:off x="1869897" y="2321960"/>
            <a:ext cx="1880170" cy="904125"/>
          </a:xfrm>
          <a:prstGeom prst="rect">
            <a:avLst/>
          </a:prstGeom>
          <a:solidFill>
            <a:schemeClr val="accent1"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31F984-C0BE-B6DC-BEAE-C9AF7200D17E}"/>
              </a:ext>
            </a:extLst>
          </p:cNvPr>
          <p:cNvSpPr/>
          <p:nvPr/>
        </p:nvSpPr>
        <p:spPr>
          <a:xfrm>
            <a:off x="4099291" y="2321959"/>
            <a:ext cx="2379885" cy="904125"/>
          </a:xfrm>
          <a:prstGeom prst="rect">
            <a:avLst/>
          </a:prstGeom>
          <a:solidFill>
            <a:schemeClr val="accent6">
              <a:lumMod val="40000"/>
              <a:lumOff val="60000"/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8EF0AA-0239-3235-8751-8803835EB39E}"/>
              </a:ext>
            </a:extLst>
          </p:cNvPr>
          <p:cNvSpPr/>
          <p:nvPr/>
        </p:nvSpPr>
        <p:spPr>
          <a:xfrm>
            <a:off x="6790238" y="2321959"/>
            <a:ext cx="838472" cy="904125"/>
          </a:xfrm>
          <a:prstGeom prst="rect">
            <a:avLst/>
          </a:prstGeom>
          <a:solidFill>
            <a:srgbClr val="7030A0">
              <a:alpha val="57015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6AB852-E392-AA41-A41E-E5D742A0ED12}"/>
              </a:ext>
            </a:extLst>
          </p:cNvPr>
          <p:cNvSpPr/>
          <p:nvPr/>
        </p:nvSpPr>
        <p:spPr>
          <a:xfrm>
            <a:off x="1971510" y="4172245"/>
            <a:ext cx="2379884" cy="904125"/>
          </a:xfrm>
          <a:prstGeom prst="rect">
            <a:avLst/>
          </a:prstGeom>
          <a:solidFill>
            <a:schemeClr val="accent6"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C2E0EF8-C786-E3D9-034B-899D2AB99A30}"/>
              </a:ext>
            </a:extLst>
          </p:cNvPr>
          <p:cNvSpPr/>
          <p:nvPr/>
        </p:nvSpPr>
        <p:spPr>
          <a:xfrm>
            <a:off x="4646232" y="4165508"/>
            <a:ext cx="644225" cy="904125"/>
          </a:xfrm>
          <a:prstGeom prst="rect">
            <a:avLst/>
          </a:prstGeom>
          <a:solidFill>
            <a:schemeClr val="accent2">
              <a:lumMod val="60000"/>
              <a:lumOff val="40000"/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8D3FFC-1F62-531E-134E-8187D4DEDF99}"/>
              </a:ext>
            </a:extLst>
          </p:cNvPr>
          <p:cNvSpPr/>
          <p:nvPr/>
        </p:nvSpPr>
        <p:spPr>
          <a:xfrm>
            <a:off x="5585295" y="4172245"/>
            <a:ext cx="644225" cy="904125"/>
          </a:xfrm>
          <a:prstGeom prst="rect">
            <a:avLst/>
          </a:prstGeom>
          <a:solidFill>
            <a:schemeClr val="accent2">
              <a:lumMod val="75000"/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3C098A-F63C-962E-36E7-6C05C97F6BD3}"/>
              </a:ext>
            </a:extLst>
          </p:cNvPr>
          <p:cNvSpPr/>
          <p:nvPr/>
        </p:nvSpPr>
        <p:spPr>
          <a:xfrm>
            <a:off x="8166224" y="2309679"/>
            <a:ext cx="1880170" cy="904125"/>
          </a:xfrm>
          <a:prstGeom prst="rect">
            <a:avLst/>
          </a:prstGeom>
          <a:solidFill>
            <a:schemeClr val="accent1"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Water infiltration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9A38CC-04C2-BF7F-C0E7-F76FFAABE6DD}"/>
              </a:ext>
            </a:extLst>
          </p:cNvPr>
          <p:cNvSpPr/>
          <p:nvPr/>
        </p:nvSpPr>
        <p:spPr>
          <a:xfrm>
            <a:off x="8166224" y="3262143"/>
            <a:ext cx="1880170" cy="904125"/>
          </a:xfrm>
          <a:prstGeom prst="rect">
            <a:avLst/>
          </a:prstGeom>
          <a:solidFill>
            <a:schemeClr val="accent6">
              <a:lumMod val="40000"/>
              <a:lumOff val="60000"/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Water uptake by plants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FFA500-3B61-51D8-29C6-DBC25781695E}"/>
              </a:ext>
            </a:extLst>
          </p:cNvPr>
          <p:cNvSpPr/>
          <p:nvPr/>
        </p:nvSpPr>
        <p:spPr>
          <a:xfrm>
            <a:off x="8166224" y="4214607"/>
            <a:ext cx="1880170" cy="904125"/>
          </a:xfrm>
          <a:prstGeom prst="rect">
            <a:avLst/>
          </a:prstGeom>
          <a:solidFill>
            <a:srgbClr val="7030A0">
              <a:alpha val="57015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Water loss due to respiration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3696529-B717-41F4-654B-717C6F7914AC}"/>
              </a:ext>
            </a:extLst>
          </p:cNvPr>
          <p:cNvSpPr/>
          <p:nvPr/>
        </p:nvSpPr>
        <p:spPr>
          <a:xfrm>
            <a:off x="10163858" y="2309678"/>
            <a:ext cx="1880170" cy="904125"/>
          </a:xfrm>
          <a:prstGeom prst="rect">
            <a:avLst/>
          </a:prstGeom>
          <a:solidFill>
            <a:schemeClr val="accent6"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Plant growth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620328-52D6-8EA7-E663-DF26DFC237DC}"/>
              </a:ext>
            </a:extLst>
          </p:cNvPr>
          <p:cNvSpPr/>
          <p:nvPr/>
        </p:nvSpPr>
        <p:spPr>
          <a:xfrm>
            <a:off x="10163858" y="3268917"/>
            <a:ext cx="1880170" cy="904125"/>
          </a:xfrm>
          <a:prstGeom prst="rect">
            <a:avLst/>
          </a:prstGeom>
          <a:solidFill>
            <a:schemeClr val="accent2">
              <a:lumMod val="60000"/>
              <a:lumOff val="40000"/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  <a:r>
              <a:rPr lang="en-NL" dirty="0"/>
              <a:t>ackground mortality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518E9B-1CB2-E154-E334-DB2299BD4330}"/>
              </a:ext>
            </a:extLst>
          </p:cNvPr>
          <p:cNvSpPr/>
          <p:nvPr/>
        </p:nvSpPr>
        <p:spPr>
          <a:xfrm>
            <a:off x="10165070" y="4214018"/>
            <a:ext cx="1880170" cy="904125"/>
          </a:xfrm>
          <a:prstGeom prst="rect">
            <a:avLst/>
          </a:prstGeom>
          <a:solidFill>
            <a:schemeClr val="accent2">
              <a:lumMod val="75000"/>
              <a:alpha val="5701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Grazing mortality</a:t>
            </a:r>
          </a:p>
        </p:txBody>
      </p:sp>
    </p:spTree>
    <p:extLst>
      <p:ext uri="{BB962C8B-B14F-4D97-AF65-F5344CB8AC3E}">
        <p14:creationId xmlns:p14="http://schemas.microsoft.com/office/powerpoint/2010/main" val="344232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33939-AA30-AD55-AB4F-417F59441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dirty="0"/>
              <a:t>Model implementation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055E4A-C313-30C4-8F25-6489B3A430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13708"/>
            <a:ext cx="10882370" cy="4294909"/>
          </a:xfrm>
        </p:spPr>
      </p:pic>
    </p:spTree>
    <p:extLst>
      <p:ext uri="{BB962C8B-B14F-4D97-AF65-F5344CB8AC3E}">
        <p14:creationId xmlns:p14="http://schemas.microsoft.com/office/powerpoint/2010/main" val="2430058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90153-D7AB-586C-FE2F-330C0B8CF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53650"/>
            <a:ext cx="11956473" cy="856342"/>
          </a:xfrm>
        </p:spPr>
        <p:txBody>
          <a:bodyPr/>
          <a:lstStyle/>
          <a:p>
            <a:pPr algn="ctr"/>
            <a:r>
              <a:rPr lang="en-NL" sz="3000" dirty="0"/>
              <a:t>Isoclines and timeseries for high water infiltration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EEA2897-EEC3-742C-4B52-9697E7A5C6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4285"/>
          <a:stretch>
            <a:fillRect/>
          </a:stretch>
        </p:blipFill>
        <p:spPr>
          <a:xfrm>
            <a:off x="4405750" y="1381821"/>
            <a:ext cx="4469201" cy="3144983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98374D-281F-DE23-572E-5C294ED7B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735" y="1381821"/>
            <a:ext cx="5214051" cy="31449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7F5D5C-C765-C1AF-F7A8-0471250E50F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746"/>
          <a:stretch>
            <a:fillRect/>
          </a:stretch>
        </p:blipFill>
        <p:spPr>
          <a:xfrm>
            <a:off x="8201897" y="1351915"/>
            <a:ext cx="4618305" cy="32674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37BC503-38C6-7730-F62B-18BE8DB25A01}"/>
              </a:ext>
            </a:extLst>
          </p:cNvPr>
          <p:cNvSpPr txBox="1"/>
          <p:nvPr/>
        </p:nvSpPr>
        <p:spPr>
          <a:xfrm>
            <a:off x="671947" y="1534222"/>
            <a:ext cx="3609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/>
              <a:t>b = 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C4D696-59C4-A1C5-5A04-8F43B2A0A127}"/>
              </a:ext>
            </a:extLst>
          </p:cNvPr>
          <p:cNvSpPr txBox="1"/>
          <p:nvPr/>
        </p:nvSpPr>
        <p:spPr>
          <a:xfrm>
            <a:off x="4374575" y="1608052"/>
            <a:ext cx="3609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/>
              <a:t>b = 0.1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A539E4-28E3-CBE4-F834-62E6427A05E7}"/>
              </a:ext>
            </a:extLst>
          </p:cNvPr>
          <p:cNvSpPr txBox="1"/>
          <p:nvPr/>
        </p:nvSpPr>
        <p:spPr>
          <a:xfrm>
            <a:off x="7890163" y="1608052"/>
            <a:ext cx="3609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/>
              <a:t>b = 0.34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48A7B4E-E2D4-86C6-076B-50CFD6DBEB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3229" y="4370249"/>
            <a:ext cx="4050750" cy="244330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7D49D0D-2C37-4E21-2615-BF8FF1B8FD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264" y="4414690"/>
            <a:ext cx="3977071" cy="239886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6EBB23F-92BB-0757-2FF7-0397059F06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5228" y="4414690"/>
            <a:ext cx="4050750" cy="244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41049"/>
      </p:ext>
    </p:extLst>
  </p:cSld>
  <p:clrMapOvr>
    <a:masterClrMapping/>
  </p:clrMapOvr>
</p:sld>
</file>

<file path=ppt/theme/theme1.xml><?xml version="1.0" encoding="utf-8"?>
<a:theme xmlns:a="http://schemas.openxmlformats.org/drawingml/2006/main" name="IBED Powerpoint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43D974DF606943BEDE002625D04473" ma:contentTypeVersion="18" ma:contentTypeDescription="Een nieuw document maken." ma:contentTypeScope="" ma:versionID="6a83b0ef042db5e453cdb1c0eaa77efc">
  <xsd:schema xmlns:xsd="http://www.w3.org/2001/XMLSchema" xmlns:xs="http://www.w3.org/2001/XMLSchema" xmlns:p="http://schemas.microsoft.com/office/2006/metadata/properties" xmlns:ns2="f781b54b-e5a1-48df-9cdd-9785418d6e8c" xmlns:ns3="85cc3612-5c4b-4ff4-84e4-94f94d7af151" targetNamespace="http://schemas.microsoft.com/office/2006/metadata/properties" ma:root="true" ma:fieldsID="06e9f752c4ba554a3b43e499e2973a3b" ns2:_="" ns3:_="">
    <xsd:import namespace="f781b54b-e5a1-48df-9cdd-9785418d6e8c"/>
    <xsd:import namespace="85cc3612-5c4b-4ff4-84e4-94f94d7af1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81b54b-e5a1-48df-9cdd-9785418d6e8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Afbeeldingtags" ma:readOnly="false" ma:fieldId="{5cf76f15-5ced-4ddc-b409-7134ff3c332f}" ma:taxonomyMulti="true" ma:sspId="99b6ca76-abda-4f5c-bf70-6374a71c10d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c3612-5c4b-4ff4-84e4-94f94d7af151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b6ce2e1-a4b3-4db0-86db-8c584bd2a8c4}" ma:internalName="TaxCatchAll" ma:showField="CatchAllData" ma:web="85cc3612-5c4b-4ff4-84e4-94f94d7af1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781b54b-e5a1-48df-9cdd-9785418d6e8c">
      <Terms xmlns="http://schemas.microsoft.com/office/infopath/2007/PartnerControls"/>
    </lcf76f155ced4ddcb4097134ff3c332f>
    <TaxCatchAll xmlns="85cc3612-5c4b-4ff4-84e4-94f94d7af15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FB2A09-B3E5-485F-A2E8-C60D16F587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781b54b-e5a1-48df-9cdd-9785418d6e8c"/>
    <ds:schemaRef ds:uri="85cc3612-5c4b-4ff4-84e4-94f94d7af1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E20E44C-D2E0-4E99-A8FD-A914E4B33580}">
  <ds:schemaRefs>
    <ds:schemaRef ds:uri="http://schemas.microsoft.com/office/2006/metadata/properties"/>
    <ds:schemaRef ds:uri="http://schemas.microsoft.com/office/infopath/2007/PartnerControls"/>
    <ds:schemaRef ds:uri="f781b54b-e5a1-48df-9cdd-9785418d6e8c"/>
    <ds:schemaRef ds:uri="85cc3612-5c4b-4ff4-84e4-94f94d7af151"/>
  </ds:schemaRefs>
</ds:datastoreItem>
</file>

<file path=customXml/itemProps3.xml><?xml version="1.0" encoding="utf-8"?>
<ds:datastoreItem xmlns:ds="http://schemas.openxmlformats.org/officeDocument/2006/customXml" ds:itemID="{54CF428D-743B-456D-88D6-61F55ADFB95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2777</TotalTime>
  <Words>485</Words>
  <Application>Microsoft Macintosh PowerPoint</Application>
  <PresentationFormat>Widescreen</PresentationFormat>
  <Paragraphs>93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Aptos</vt:lpstr>
      <vt:lpstr>Arial</vt:lpstr>
      <vt:lpstr>Cambria Math</vt:lpstr>
      <vt:lpstr>Times New Roman</vt:lpstr>
      <vt:lpstr>IBED Powerpoint template</vt:lpstr>
      <vt:lpstr>Computer lab Vegetation catastrophes</vt:lpstr>
      <vt:lpstr>Introduction</vt:lpstr>
      <vt:lpstr>Water infiltration in the absence of plants depends on soil type</vt:lpstr>
      <vt:lpstr>Model</vt:lpstr>
      <vt:lpstr>Model</vt:lpstr>
      <vt:lpstr>Plot of water infiltration</vt:lpstr>
      <vt:lpstr>Model</vt:lpstr>
      <vt:lpstr>Model implementation</vt:lpstr>
      <vt:lpstr>Isoclines and timeseries for high water infiltration</vt:lpstr>
      <vt:lpstr>Bifurcation over grazing when water infiltration is high</vt:lpstr>
      <vt:lpstr>Bifurcation over grazing when water infiltration is high</vt:lpstr>
      <vt:lpstr>Bifurcation over grazing when water infiltration is high</vt:lpstr>
      <vt:lpstr>Isoclines for low water infiltration</vt:lpstr>
      <vt:lpstr>Isoclines for low water infiltration and grazing</vt:lpstr>
      <vt:lpstr>Timeseries for low water infiltration and grazing</vt:lpstr>
      <vt:lpstr>Bifurcation over grazing when water infiltration is low</vt:lpstr>
      <vt:lpstr>Bifurcation over grazing when water infiltration is low</vt:lpstr>
      <vt:lpstr>Two-parameter plot</vt:lpstr>
      <vt:lpstr>Two-parameter plot</vt:lpstr>
      <vt:lpstr>Two-parameter plot</vt:lpstr>
      <vt:lpstr>Two-parameter plot</vt:lpstr>
      <vt:lpstr>Challenge: Sketch a bifurcation over W0 for b = 0.1 You can use the computer to check</vt:lpstr>
      <vt:lpstr>Challenge: Sketch a bifurcation over W0 for b = 0.1 You can use the computer to check</vt:lpstr>
      <vt:lpstr>Challenge: Sketch a bifurcation over W0 for b = 0.3 You can use the computer to check</vt:lpstr>
      <vt:lpstr>Challenge: Sketch a bifurcation over W0 for b = 0.3 You can use the computer to check</vt:lpstr>
      <vt:lpstr>Challenge: Sketch a bifurcation over W0 for b = 0.33 You can use the computer to check</vt:lpstr>
      <vt:lpstr>Challenge: Sketch a bifurcation over W0 for b = 0.33 You can use the computer to check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Amber Heijboer</dc:creator>
  <cp:lastModifiedBy>Hanna ten Brink</cp:lastModifiedBy>
  <cp:revision>21</cp:revision>
  <dcterms:created xsi:type="dcterms:W3CDTF">2022-03-14T09:49:03Z</dcterms:created>
  <dcterms:modified xsi:type="dcterms:W3CDTF">2025-09-30T20:48:47Z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0x0101004D43D974DF606943BEDE002625D04473</vt:lpwstr>
  </property>
</Properties>
</file>

<file path=docProps/thumbnail.jpeg>
</file>